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18"/>
  </p:notesMasterIdLst>
  <p:handoutMasterIdLst>
    <p:handoutMasterId r:id="rId19"/>
  </p:handoutMasterIdLst>
  <p:sldIdLst>
    <p:sldId id="265" r:id="rId3"/>
    <p:sldId id="257" r:id="rId4"/>
    <p:sldId id="269" r:id="rId5"/>
    <p:sldId id="270" r:id="rId6"/>
    <p:sldId id="275" r:id="rId7"/>
    <p:sldId id="272" r:id="rId8"/>
    <p:sldId id="281" r:id="rId9"/>
    <p:sldId id="273" r:id="rId10"/>
    <p:sldId id="274" r:id="rId11"/>
    <p:sldId id="276" r:id="rId12"/>
    <p:sldId id="280" r:id="rId13"/>
    <p:sldId id="277" r:id="rId14"/>
    <p:sldId id="278" r:id="rId15"/>
    <p:sldId id="271" r:id="rId16"/>
    <p:sldId id="279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94694" autoAdjust="0"/>
  </p:normalViewPr>
  <p:slideViewPr>
    <p:cSldViewPr snapToGrid="0" snapToObjects="1" showGuides="1">
      <p:cViewPr varScale="1">
        <p:scale>
          <a:sx n="161" d="100"/>
          <a:sy n="161" d="100"/>
        </p:scale>
        <p:origin x="1816" y="20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754700"/>
            <a:ext cx="6400800" cy="1386066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макета электропривода с бесконтактным моментным</a:t>
            </a:r>
            <a:r>
              <a:rPr lang="en-US" dirty="0"/>
              <a:t> </a:t>
            </a:r>
            <a:r>
              <a:rPr lang="ru-RU" dirty="0"/>
              <a:t>электродвигателем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600" y="3891648"/>
            <a:ext cx="6400800" cy="462905"/>
          </a:xfrm>
        </p:spPr>
        <p:txBody>
          <a:bodyPr>
            <a:normAutofit fontScale="70000" lnSpcReduction="20000"/>
          </a:bodyPr>
          <a:lstStyle/>
          <a:p>
            <a:r>
              <a:rPr lang="ru-RU" sz="2000" dirty="0"/>
              <a:t>Иванов Владислав Андреевич</a:t>
            </a:r>
            <a:endParaRPr lang="nl-NL" sz="2000" dirty="0"/>
          </a:p>
          <a:p>
            <a:r>
              <a:rPr lang="en-US" dirty="0" err="1"/>
              <a:t>vladivanov.dev</a:t>
            </a:r>
            <a:r>
              <a:rPr lang="nl-NL" dirty="0"/>
              <a:t>@</a:t>
            </a:r>
            <a:r>
              <a:rPr lang="nl-NL" dirty="0" err="1"/>
              <a:t>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Технические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651D9D-F78F-964A-A58A-0EC6570C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8959" y="2235388"/>
            <a:ext cx="4440804" cy="1072361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</a:rPr>
              <a:t>Тензометрический датчик в качестве датчика момента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6BC1739-DABB-EE49-B571-4D12E48B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73" y="2041606"/>
            <a:ext cx="1417958" cy="166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0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Использование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C48991C-4EDA-9543-A2AB-59F48DD43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3698"/>
            <a:ext cx="4440804" cy="2896152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</a:rPr>
              <a:t>Работа через </a:t>
            </a:r>
            <a:r>
              <a:rPr lang="en-US" sz="2000" dirty="0">
                <a:solidFill>
                  <a:srgbClr val="000000"/>
                </a:solidFill>
              </a:rPr>
              <a:t>USB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STM32-MAT/TARGET</a:t>
            </a:r>
          </a:p>
          <a:p>
            <a:br>
              <a:rPr lang="en-US" sz="2000" dirty="0"/>
            </a:br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4134C5-38B0-8448-9CF0-705E4D79CC77}"/>
              </a:ext>
            </a:extLst>
          </p:cNvPr>
          <p:cNvSpPr txBox="1">
            <a:spLocks/>
          </p:cNvSpPr>
          <p:nvPr/>
        </p:nvSpPr>
        <p:spPr>
          <a:xfrm>
            <a:off x="4572000" y="1373697"/>
            <a:ext cx="4222143" cy="2896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000000"/>
                </a:solidFill>
              </a:rPr>
              <a:t>Работа через </a:t>
            </a:r>
            <a:r>
              <a:rPr lang="en-US" sz="2000" dirty="0">
                <a:solidFill>
                  <a:srgbClr val="000000"/>
                </a:solidFill>
              </a:rPr>
              <a:t>DB-25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Desktop Real-Time</a:t>
            </a:r>
            <a:endParaRPr lang="ru-RU" sz="2000" dirty="0">
              <a:solidFill>
                <a:srgbClr val="000000"/>
              </a:solidFill>
            </a:endParaRPr>
          </a:p>
        </p:txBody>
      </p:sp>
      <p:pic>
        <p:nvPicPr>
          <p:cNvPr id="11266" name="Picture 2" descr="Making a basic USB CDC project for STM32F4Discovery – VisualGDB Tutorials">
            <a:extLst>
              <a:ext uri="{FF2B5EF4-FFF2-40B4-BE49-F238E27FC236}">
                <a16:creationId xmlns:a16="http://schemas.microsoft.com/office/drawing/2014/main" id="{3A38825A-D567-9841-AD38-BD5A9679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9" y="2463591"/>
            <a:ext cx="3753237" cy="14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Кабель LPT DB25-MF 1.4 м - купить онлайн по цене 150 руб. в  интернет-магазине Darxton.ru">
            <a:extLst>
              <a:ext uri="{FF2B5EF4-FFF2-40B4-BE49-F238E27FC236}">
                <a16:creationId xmlns:a16="http://schemas.microsoft.com/office/drawing/2014/main" id="{2F98CD6D-BD75-7D44-84A2-B7E0A2D7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04" y="2285748"/>
            <a:ext cx="2436633" cy="17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Моделирование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1BAF4E-56A3-AE45-B2A9-5B98093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05" y="1373697"/>
            <a:ext cx="5485789" cy="338013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B7F2E58-CE76-4247-BE85-3364EC4D6DAA}"/>
              </a:ext>
            </a:extLst>
          </p:cNvPr>
          <p:cNvSpPr/>
          <p:nvPr/>
        </p:nvSpPr>
        <p:spPr>
          <a:xfrm>
            <a:off x="1773141" y="3140765"/>
            <a:ext cx="3093057" cy="1669773"/>
          </a:xfrm>
          <a:prstGeom prst="rect">
            <a:avLst/>
          </a:prstGeom>
          <a:noFill/>
          <a:ln w="22225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52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Моделирование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4B5A47-286C-9240-82A0-39E5A460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527" y="1563502"/>
            <a:ext cx="3988945" cy="28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953DE2-1694-6745-9BA6-4BBABA4641EF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Результаты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7" name="Рисунок 6" descr="Изображение выглядит как внутренний, канцелярские товары&#10;&#10;Автоматически созданное описание">
            <a:extLst>
              <a:ext uri="{FF2B5EF4-FFF2-40B4-BE49-F238E27FC236}">
                <a16:creationId xmlns:a16="http://schemas.microsoft.com/office/drawing/2014/main" id="{FA487DD3-9A14-DE4B-A0A2-86AEE70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0" y="1496631"/>
            <a:ext cx="3898558" cy="259212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7159FAA-FFEC-3540-A5CD-295B472B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54" y="1592047"/>
            <a:ext cx="4002157" cy="24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6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953DE2-1694-6745-9BA6-4BBABA4641EF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Результаты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3BB87E-43D0-084C-BBD5-3DF86093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02" y="1659804"/>
            <a:ext cx="3545153" cy="229392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7287E7B-F45B-764E-BBB8-BD3C7551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72" y="1659804"/>
            <a:ext cx="3545153" cy="229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9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pic>
        <p:nvPicPr>
          <p:cNvPr id="1026" name="Picture 2" descr="Brushless Motors (AC, DC, Servo &amp; Direct Drive Torque) - Allied Motion">
            <a:extLst>
              <a:ext uri="{FF2B5EF4-FFF2-40B4-BE49-F238E27FC236}">
                <a16:creationId xmlns:a16="http://schemas.microsoft.com/office/drawing/2014/main" id="{6BCB98B5-CC54-144E-8243-F519C718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00" y="1225307"/>
            <a:ext cx="3918399" cy="30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Актуальность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6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DA020D-F1AE-4042-A23E-E1EBAB99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10" y="1829027"/>
            <a:ext cx="3560641" cy="2202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33EE1A-7780-DF42-9BF9-B4F6FBEC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72" y="1829026"/>
            <a:ext cx="3560641" cy="2202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FFA9A5-B275-8648-803F-A717A909D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510" y="770283"/>
            <a:ext cx="8141168" cy="340624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Цены на оксиды металлов с 2009 по 2020 год (с прогнозом до 2030 года)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56D6C-8DE3-1740-A863-3831AABAEAE8}"/>
              </a:ext>
            </a:extLst>
          </p:cNvPr>
          <p:cNvSpPr txBox="1">
            <a:spLocks/>
          </p:cNvSpPr>
          <p:nvPr/>
        </p:nvSpPr>
        <p:spPr>
          <a:xfrm>
            <a:off x="565510" y="1342549"/>
            <a:ext cx="2169739" cy="340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000000"/>
                </a:solidFill>
              </a:rPr>
              <a:t>Неодим (</a:t>
            </a:r>
            <a:r>
              <a:rPr lang="en-US" sz="2000" dirty="0">
                <a:solidFill>
                  <a:srgbClr val="000000"/>
                </a:solidFill>
              </a:rPr>
              <a:t>Nd)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5B3C70-EAB9-604B-8380-1571AA46ED01}"/>
              </a:ext>
            </a:extLst>
          </p:cNvPr>
          <p:cNvSpPr txBox="1">
            <a:spLocks/>
          </p:cNvSpPr>
          <p:nvPr/>
        </p:nvSpPr>
        <p:spPr>
          <a:xfrm>
            <a:off x="4707172" y="1342549"/>
            <a:ext cx="2169739" cy="340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000000"/>
                </a:solidFill>
              </a:rPr>
              <a:t>Самарий (</a:t>
            </a:r>
            <a:r>
              <a:rPr lang="en-US" sz="2000" dirty="0" err="1">
                <a:solidFill>
                  <a:srgbClr val="000000"/>
                </a:solidFill>
              </a:rPr>
              <a:t>Sm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284DB8-51A3-2B4A-9D8D-01AD9D50AF2A}"/>
              </a:ext>
            </a:extLst>
          </p:cNvPr>
          <p:cNvSpPr/>
          <p:nvPr/>
        </p:nvSpPr>
        <p:spPr>
          <a:xfrm>
            <a:off x="4492487" y="4246259"/>
            <a:ext cx="38468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Данные предоставлены веб-ресурсом </a:t>
            </a:r>
            <a:r>
              <a:rPr lang="ru-RU" sz="1050" u="sng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https</a:t>
            </a:r>
            <a:r>
              <a:rPr lang="ru-RU" sz="105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://</a:t>
            </a:r>
            <a:r>
              <a:rPr lang="ru-RU" sz="1050" u="sng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www.statista.com</a:t>
            </a:r>
            <a:r>
              <a:rPr lang="ru-RU" sz="105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1865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pic>
        <p:nvPicPr>
          <p:cNvPr id="2050" name="Picture 2" descr="Microcontrollers Will Regain Growth After 2019 Slump">
            <a:extLst>
              <a:ext uri="{FF2B5EF4-FFF2-40B4-BE49-F238E27FC236}">
                <a16:creationId xmlns:a16="http://schemas.microsoft.com/office/drawing/2014/main" id="{26B85CF2-9777-C542-A09E-70B2F9A14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4591"/>
          <a:stretch/>
        </p:blipFill>
        <p:spPr bwMode="auto">
          <a:xfrm>
            <a:off x="1974822" y="1622065"/>
            <a:ext cx="5194355" cy="21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7C16A0D-BD56-3C4E-85ED-F7D1D97B6CD6}"/>
              </a:ext>
            </a:extLst>
          </p:cNvPr>
          <p:cNvSpPr/>
          <p:nvPr/>
        </p:nvSpPr>
        <p:spPr>
          <a:xfrm>
            <a:off x="6209969" y="4246259"/>
            <a:ext cx="21294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Данные предоставлены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IC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insights</a:t>
            </a:r>
            <a:endParaRPr lang="ru-RU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63B55F1-1FEB-5D4A-8478-F974982772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510" y="770283"/>
            <a:ext cx="8141168" cy="340624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Цены на микроконтроллеры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DE4CB02-59D4-624D-92AC-0BD6CB6CD7A4}"/>
              </a:ext>
            </a:extLst>
          </p:cNvPr>
          <p:cNvSpPr/>
          <p:nvPr/>
        </p:nvSpPr>
        <p:spPr>
          <a:xfrm>
            <a:off x="1974822" y="4246259"/>
            <a:ext cx="21294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ASP – Average Selling Price</a:t>
            </a:r>
            <a:endParaRPr lang="ru-RU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1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Существующие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260FD8-C834-8A4A-9BEF-C3F281B5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8" y="1942618"/>
            <a:ext cx="1886148" cy="182239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доска&#10;&#10;Автоматически созданное описание">
            <a:extLst>
              <a:ext uri="{FF2B5EF4-FFF2-40B4-BE49-F238E27FC236}">
                <a16:creationId xmlns:a16="http://schemas.microsoft.com/office/drawing/2014/main" id="{07F328E1-F91B-BF44-BEFA-61EC42D5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38" y="2199987"/>
            <a:ext cx="2615301" cy="1307651"/>
          </a:xfrm>
          <a:prstGeom prst="rect">
            <a:avLst/>
          </a:prstGeom>
        </p:spPr>
      </p:pic>
      <p:pic>
        <p:nvPicPr>
          <p:cNvPr id="10" name="Рисунок 9" descr="Изображение выглядит как зарядное устройство, адаптер&#10;&#10;Автоматически созданное описание">
            <a:extLst>
              <a:ext uri="{FF2B5EF4-FFF2-40B4-BE49-F238E27FC236}">
                <a16:creationId xmlns:a16="http://schemas.microsoft.com/office/drawing/2014/main" id="{1D92AC1B-B222-A64A-86C6-E93AE3794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451" y="1937849"/>
            <a:ext cx="2304331" cy="14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Требования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3056F9-D741-3B42-93D1-4A9CE57D11C4}"/>
              </a:ext>
            </a:extLst>
          </p:cNvPr>
          <p:cNvSpPr txBox="1">
            <a:spLocks/>
          </p:cNvSpPr>
          <p:nvPr/>
        </p:nvSpPr>
        <p:spPr>
          <a:xfrm>
            <a:off x="457200" y="1571965"/>
            <a:ext cx="6273934" cy="28484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Удобный и быстрый интерфейс для обмена данными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Возможность исследования двигателя под нагрузкой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Возможность исследования электрических параметров обмоток двигателя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Plug-n-play</a:t>
            </a:r>
            <a:r>
              <a:rPr lang="ru-RU" dirty="0">
                <a:solidFill>
                  <a:srgbClr val="000000"/>
                </a:solidFill>
              </a:rPr>
              <a:t> архитектура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2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Функциональная схема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7BF7E89-26F9-B740-A2CA-A23EBE63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52" y="1317895"/>
            <a:ext cx="5764696" cy="359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0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Технические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5124" name="Picture 4" descr="ДБМ 63-0,06-3-2">
            <a:extLst>
              <a:ext uri="{FF2B5EF4-FFF2-40B4-BE49-F238E27FC236}">
                <a16:creationId xmlns:a16="http://schemas.microsoft.com/office/drawing/2014/main" id="{0000CA3A-1ACF-D04A-A5BF-F02CF7FF7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2032747"/>
            <a:ext cx="2545579" cy="21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651D9D-F78F-964A-A58A-0EC6570C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491398"/>
            <a:ext cx="3666374" cy="788177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</a:rPr>
              <a:t>Исследуемый двигатель ДБМ63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004D9D-242B-C64E-A8A2-FF9CA6ED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090" y="2144646"/>
            <a:ext cx="3578085" cy="201088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8AF1FC0-5AE7-734D-90DF-FDE49ED8A4C9}"/>
              </a:ext>
            </a:extLst>
          </p:cNvPr>
          <p:cNvSpPr/>
          <p:nvPr/>
        </p:nvSpPr>
        <p:spPr>
          <a:xfrm>
            <a:off x="5146052" y="1491398"/>
            <a:ext cx="3170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</a:rPr>
              <a:t>Нагрузочный двигатель Д5-ТР</a:t>
            </a:r>
          </a:p>
        </p:txBody>
      </p:sp>
    </p:spTree>
    <p:extLst>
      <p:ext uri="{BB962C8B-B14F-4D97-AF65-F5344CB8AC3E}">
        <p14:creationId xmlns:p14="http://schemas.microsoft.com/office/powerpoint/2010/main" val="5137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Технические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5122" name="Picture 2" descr="STM32F407 Discovery / Купить в Москве и СПБ с доставкой по России / Амперка">
            <a:extLst>
              <a:ext uri="{FF2B5EF4-FFF2-40B4-BE49-F238E27FC236}">
                <a16:creationId xmlns:a16="http://schemas.microsoft.com/office/drawing/2014/main" id="{0C825B22-FFD9-5745-A2BD-F541FFF00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9" y="1499389"/>
            <a:ext cx="2747177" cy="154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651D9D-F78F-964A-A58A-0EC6570C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7986" y="1499389"/>
            <a:ext cx="4440804" cy="1072361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</a:rPr>
              <a:t>Вычислительный модуль для стенда — отладочная плата</a:t>
            </a:r>
            <a:r>
              <a:rPr lang="en-US" sz="2000" dirty="0">
                <a:solidFill>
                  <a:srgbClr val="000000"/>
                </a:solidFill>
              </a:rPr>
              <a:t> STM32F4Discovery (STM32F407G-DISC1).</a:t>
            </a:r>
            <a:endParaRPr lang="ru-RU" sz="2000" dirty="0">
              <a:solidFill>
                <a:srgbClr val="0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D48CD3-4CD0-4E45-9484-B5EC1854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31" y="3186209"/>
            <a:ext cx="1325659" cy="132565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BF2F11-10A3-9240-B989-38835CEEEFE3}"/>
              </a:ext>
            </a:extLst>
          </p:cNvPr>
          <p:cNvSpPr txBox="1">
            <a:spLocks/>
          </p:cNvSpPr>
          <p:nvPr/>
        </p:nvSpPr>
        <p:spPr>
          <a:xfrm>
            <a:off x="1822174" y="3538796"/>
            <a:ext cx="4440804" cy="754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>
                <a:solidFill>
                  <a:srgbClr val="000000"/>
                </a:solidFill>
              </a:rPr>
              <a:t>Датчик положения угла ротора — магнитный </a:t>
            </a:r>
            <a:r>
              <a:rPr lang="ru-RU" sz="2000" dirty="0" err="1">
                <a:solidFill>
                  <a:srgbClr val="000000"/>
                </a:solidFill>
              </a:rPr>
              <a:t>энкодер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AS5084A</a:t>
            </a:r>
            <a:r>
              <a:rPr lang="ru-RU" sz="20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731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6337</TotalTime>
  <Words>162</Words>
  <Application>Microsoft Macintosh PowerPoint</Application>
  <PresentationFormat>Экран (16:9)</PresentationFormat>
  <Paragraphs>50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Cover</vt:lpstr>
      <vt:lpstr>1_Cover</vt:lpstr>
      <vt:lpstr>Разработка макета электропривода с бесконтактным моментным электродвигателем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Иванов Владислав Андреевич</cp:lastModifiedBy>
  <cp:revision>70</cp:revision>
  <dcterms:created xsi:type="dcterms:W3CDTF">2014-06-27T12:30:22Z</dcterms:created>
  <dcterms:modified xsi:type="dcterms:W3CDTF">2021-05-20T06:12:56Z</dcterms:modified>
</cp:coreProperties>
</file>